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0" r:id="rId2"/>
    <p:sldId id="304" r:id="rId3"/>
    <p:sldId id="306" r:id="rId4"/>
    <p:sldId id="305" r:id="rId5"/>
    <p:sldId id="309" r:id="rId6"/>
    <p:sldId id="310" r:id="rId7"/>
    <p:sldId id="313" r:id="rId8"/>
    <p:sldId id="322" r:id="rId9"/>
    <p:sldId id="323" r:id="rId10"/>
    <p:sldId id="317" r:id="rId11"/>
    <p:sldId id="320" r:id="rId12"/>
    <p:sldId id="318" r:id="rId13"/>
    <p:sldId id="308" r:id="rId14"/>
    <p:sldId id="307" r:id="rId15"/>
    <p:sldId id="321" r:id="rId16"/>
  </p:sldIdLst>
  <p:sldSz cx="9144000" cy="6858000" type="screen4x3"/>
  <p:notesSz cx="6858000" cy="9144000"/>
  <p:defaultTextStyle>
    <a:defPPr>
      <a:defRPr lang="en-US"/>
    </a:defPPr>
    <a:lvl1pPr marL="0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1482C7"/>
    <a:srgbClr val="0D7BBB"/>
    <a:srgbClr val="0E7BBC"/>
    <a:srgbClr val="F3A721"/>
    <a:srgbClr val="EF4035"/>
    <a:srgbClr val="1D97CF"/>
    <a:srgbClr val="E33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800" autoAdjust="0"/>
  </p:normalViewPr>
  <p:slideViewPr>
    <p:cSldViewPr snapToGrid="0">
      <p:cViewPr varScale="1">
        <p:scale>
          <a:sx n="137" d="100"/>
          <a:sy n="137" d="100"/>
        </p:scale>
        <p:origin x="-1632" y="-104"/>
      </p:cViewPr>
      <p:guideLst>
        <p:guide orient="horz" pos="404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8281-EFB0-AC4E-812D-D5BD6865605C}" type="datetimeFigureOut">
              <a:rPr lang="en-US" smtClean="0"/>
              <a:t>4/23/13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F77FE-488D-BB41-8FC3-E491B2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D6BE-8185-E94A-9A4C-F838A22556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6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D6BE-8185-E94A-9A4C-F838A22556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6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9D6BE-8185-E94A-9A4C-F838A22556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6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20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6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8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5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7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3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CDD06-7B05-CE42-A3D0-5088958E2530}" type="datetimeFigureOut">
              <a:rPr lang="en-US" smtClean="0"/>
              <a:t>4/23/13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8BC0A-57E3-B041-A4ED-3863567264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432394"/>
            <a:ext cx="9144000" cy="425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innerShdw blurRad="38100" dist="12700" dir="16200000">
              <a:srgbClr val="000000">
                <a:alpha val="1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spcCol="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168570" y="6525787"/>
            <a:ext cx="2840173" cy="26463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lvl="0" algn="r" defTabSz="914318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© </a:t>
            </a: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2013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Bizo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, </a:t>
            </a:r>
            <a:r>
              <a:rPr lang="en-US" sz="1100" dirty="0" err="1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34" charset="-128"/>
              </a:rPr>
              <a:t>Inc</a:t>
            </a:r>
            <a:endParaRPr lang="en-US" sz="1100" dirty="0">
              <a:solidFill>
                <a:schemeClr val="bg1">
                  <a:lumMod val="65000"/>
                </a:schemeClr>
              </a:solidFill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8397" y="6528172"/>
            <a:ext cx="2094470" cy="2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15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0" indent="-342870" algn="l" defTabSz="45715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3" indent="-285724" algn="l" defTabSz="45715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8" indent="-228580" algn="l" defTabSz="45715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7" indent="-228580" algn="l" defTabSz="45715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17" indent="-228580" algn="l" defTabSz="45715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76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41833" y="3071791"/>
            <a:ext cx="3947944" cy="52322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800" b="1" dirty="0">
                <a:solidFill>
                  <a:srgbClr val="1D97CF"/>
                </a:solidFill>
                <a:latin typeface="Century Gothic"/>
                <a:cs typeface="Century Gothic"/>
              </a:rPr>
              <a:t>NAME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1833" y="3504298"/>
            <a:ext cx="3947944" cy="4001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i="1" dirty="0">
                <a:solidFill>
                  <a:srgbClr val="F3A721"/>
                </a:solidFill>
                <a:latin typeface="Cambria"/>
                <a:cs typeface="Cambria"/>
              </a:rPr>
              <a:t>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1833" y="4233051"/>
            <a:ext cx="3947944" cy="4001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/>
                <a:cs typeface="Century Gothic"/>
              </a:rPr>
              <a:t>03/20/2013</a:t>
            </a:r>
          </a:p>
        </p:txBody>
      </p:sp>
    </p:spTree>
    <p:extLst>
      <p:ext uri="{BB962C8B-B14F-4D97-AF65-F5344CB8AC3E}">
        <p14:creationId xmlns:p14="http://schemas.microsoft.com/office/powerpoint/2010/main" val="37305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 Pattern ful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5"/>
          <a:stretch/>
        </p:blipFill>
        <p:spPr>
          <a:xfrm>
            <a:off x="0" y="0"/>
            <a:ext cx="9144000" cy="6425599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 rot="5400000">
            <a:off x="6767285" y="2751669"/>
            <a:ext cx="1536093" cy="2564191"/>
          </a:xfrm>
          <a:prstGeom prst="round2SameRect">
            <a:avLst/>
          </a:prstGeom>
          <a:solidFill>
            <a:srgbClr val="1D97C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entagon 20"/>
          <p:cNvSpPr/>
          <p:nvPr/>
        </p:nvSpPr>
        <p:spPr>
          <a:xfrm>
            <a:off x="4660295" y="3253616"/>
            <a:ext cx="2382762" cy="1572381"/>
          </a:xfrm>
          <a:prstGeom prst="homePlate">
            <a:avLst>
              <a:gd name="adj" fmla="val 18461"/>
            </a:avLst>
          </a:prstGeom>
          <a:solidFill>
            <a:srgbClr val="A6A6A6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ntagon 17"/>
          <p:cNvSpPr/>
          <p:nvPr/>
        </p:nvSpPr>
        <p:spPr>
          <a:xfrm>
            <a:off x="3129043" y="3253616"/>
            <a:ext cx="2382762" cy="1572381"/>
          </a:xfrm>
          <a:prstGeom prst="homePlate">
            <a:avLst>
              <a:gd name="adj" fmla="val 18461"/>
            </a:avLst>
          </a:prstGeom>
          <a:solidFill>
            <a:srgbClr val="A6A6A6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528843" y="3253616"/>
            <a:ext cx="2382762" cy="1572381"/>
          </a:xfrm>
          <a:prstGeom prst="homePlate">
            <a:avLst>
              <a:gd name="adj" fmla="val 18461"/>
            </a:avLst>
          </a:prstGeom>
          <a:solidFill>
            <a:srgbClr val="A6A6A6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/>
          <p:cNvSpPr/>
          <p:nvPr/>
        </p:nvSpPr>
        <p:spPr>
          <a:xfrm>
            <a:off x="278193" y="3253616"/>
            <a:ext cx="1929191" cy="1572381"/>
          </a:xfrm>
          <a:prstGeom prst="homePlate">
            <a:avLst>
              <a:gd name="adj" fmla="val 18461"/>
            </a:avLst>
          </a:prstGeom>
          <a:solidFill>
            <a:srgbClr val="A6A6A6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5943" y="3707917"/>
            <a:ext cx="1827488" cy="691463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You Have Unused Inventory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9804" y="3806405"/>
            <a:ext cx="1563914" cy="49448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You Install </a:t>
            </a:r>
            <a:r>
              <a:rPr lang="en-US" sz="1600" b="1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Bizo</a:t>
            </a:r>
            <a:r>
              <a:rPr lang="en-US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Ad Tags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87803" y="3609428"/>
            <a:ext cx="1527630" cy="88844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Business Professionals Visit you Website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9617" y="3356428"/>
            <a:ext cx="2140857" cy="69556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YOU </a:t>
            </a:r>
            <a:br>
              <a:rPr lang="en-US" sz="2400" b="1" dirty="0" smtClean="0">
                <a:solidFill>
                  <a:schemeClr val="bg1"/>
                </a:solidFill>
                <a:latin typeface="Century Gothic"/>
                <a:cs typeface="Century Gothic"/>
              </a:rPr>
            </a:br>
            <a:r>
              <a:rPr lang="en-US" sz="24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MAKE</a:t>
            </a:r>
            <a:endParaRPr lang="en-US" sz="24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529286" y="4031946"/>
            <a:ext cx="695477" cy="6954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4744" y="1175709"/>
            <a:ext cx="8520234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 smtClean="0">
                <a:solidFill>
                  <a:srgbClr val="1D97CF"/>
                </a:solidFill>
                <a:latin typeface="Century Gothic"/>
                <a:cs typeface="Century Gothic"/>
              </a:rPr>
              <a:t>How does it</a:t>
            </a:r>
            <a:endParaRPr lang="en-US" sz="4400" b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5182" y="1725104"/>
            <a:ext cx="5722142" cy="132343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WORK?</a:t>
            </a:r>
            <a:endParaRPr lang="en-US" sz="96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14220" y="3609428"/>
            <a:ext cx="1527630" cy="88844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We Serve Them an Obvious Targeted Ad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965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b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306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048004" y="1180494"/>
            <a:ext cx="5878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US" sz="1600" i="1" kern="0" dirty="0">
                <a:solidFill>
                  <a:schemeClr val="bg1"/>
                </a:solidFill>
                <a:latin typeface="Century Gothic"/>
                <a:cs typeface="Century Gothic"/>
              </a:rPr>
              <a:t>“The business targeting that </a:t>
            </a:r>
            <a:r>
              <a:rPr lang="en-US" sz="1600" i="1" kern="0" dirty="0" err="1">
                <a:solidFill>
                  <a:schemeClr val="bg1"/>
                </a:solidFill>
                <a:latin typeface="Century Gothic"/>
                <a:cs typeface="Century Gothic"/>
              </a:rPr>
              <a:t>Bizo’s</a:t>
            </a:r>
            <a:r>
              <a:rPr lang="en-US" sz="1600" i="1" kern="0" dirty="0">
                <a:solidFill>
                  <a:schemeClr val="bg1"/>
                </a:solidFill>
                <a:latin typeface="Century Gothic"/>
                <a:cs typeface="Century Gothic"/>
              </a:rPr>
              <a:t> network provides has generated a 100% increase in the value of the inventory we’re using to target ads.  That means our campaigns are twice as effective as they were before using </a:t>
            </a:r>
            <a:r>
              <a:rPr lang="en-US" sz="1600" i="1" kern="0" dirty="0" err="1">
                <a:solidFill>
                  <a:schemeClr val="bg1"/>
                </a:solidFill>
                <a:latin typeface="Century Gothic"/>
                <a:cs typeface="Century Gothic"/>
              </a:rPr>
              <a:t>Bizo</a:t>
            </a:r>
            <a:r>
              <a:rPr lang="en-US" sz="1600" i="1" kern="0" dirty="0">
                <a:solidFill>
                  <a:schemeClr val="bg1"/>
                </a:solidFill>
                <a:latin typeface="Century Gothic"/>
                <a:cs typeface="Century Gothic"/>
              </a:rPr>
              <a:t>.</a:t>
            </a:r>
            <a:r>
              <a:rPr lang="en-US" sz="1600" i="1" kern="0" dirty="0" smtClean="0">
                <a:solidFill>
                  <a:schemeClr val="bg1"/>
                </a:solidFill>
                <a:latin typeface="Century Gothic"/>
                <a:cs typeface="Century Gothic"/>
              </a:rPr>
              <a:t>”</a:t>
            </a:r>
          </a:p>
          <a:p>
            <a:pPr lvl="0" defTabSz="914400"/>
            <a:endParaRPr lang="en-US" sz="1600" i="1" kern="0" dirty="0">
              <a:solidFill>
                <a:schemeClr val="bg1"/>
              </a:solidFill>
              <a:latin typeface="Century Gothic"/>
              <a:cs typeface="Century Gothic"/>
            </a:endParaRPr>
          </a:p>
          <a:p>
            <a:pPr lvl="0" defTabSz="914400"/>
            <a:r>
              <a:rPr lang="en-US" sz="1600" i="1" kern="0" dirty="0">
                <a:solidFill>
                  <a:schemeClr val="bg1"/>
                </a:solidFill>
                <a:latin typeface="Cambria"/>
                <a:cs typeface="Cambria"/>
              </a:rPr>
              <a:t>	</a:t>
            </a:r>
            <a:r>
              <a:rPr lang="en-US" sz="1600" i="1" kern="0" dirty="0" smtClean="0">
                <a:solidFill>
                  <a:schemeClr val="bg1"/>
                </a:solidFill>
                <a:latin typeface="Cambria"/>
                <a:cs typeface="Cambria"/>
              </a:rPr>
              <a:t>                                              - </a:t>
            </a:r>
            <a:r>
              <a:rPr lang="en-US" sz="1600" i="1" kern="0" dirty="0">
                <a:solidFill>
                  <a:schemeClr val="bg1"/>
                </a:solidFill>
                <a:latin typeface="Cambria"/>
                <a:cs typeface="Cambria"/>
              </a:rPr>
              <a:t>Jay </a:t>
            </a:r>
            <a:r>
              <a:rPr lang="en-US" sz="1600" i="1" kern="0" dirty="0" err="1">
                <a:solidFill>
                  <a:schemeClr val="bg1"/>
                </a:solidFill>
                <a:latin typeface="Cambria"/>
                <a:cs typeface="Cambria"/>
              </a:rPr>
              <a:t>Schwedelson</a:t>
            </a:r>
            <a:r>
              <a:rPr lang="en-US" sz="1600" i="1" kern="0" dirty="0">
                <a:solidFill>
                  <a:schemeClr val="bg1"/>
                </a:solidFill>
                <a:latin typeface="Cambria"/>
                <a:cs typeface="Cambria"/>
              </a:rPr>
              <a:t>, Corporate VP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757714" cy="6422571"/>
          </a:xfrm>
          <a:prstGeom prst="rect">
            <a:avLst/>
          </a:prstGeom>
          <a:solidFill>
            <a:srgbClr val="F3A7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5619" y="2503713"/>
            <a:ext cx="5829906" cy="156965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48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Success</a:t>
            </a:r>
            <a:br>
              <a:rPr lang="en-US" sz="48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</a:br>
            <a:r>
              <a:rPr lang="en-US" sz="48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Stories</a:t>
            </a:r>
            <a:endParaRPr lang="en-US" sz="48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9624" y="3451981"/>
            <a:ext cx="58782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i="1" kern="0" dirty="0">
                <a:solidFill>
                  <a:schemeClr val="bg1"/>
                </a:solidFill>
                <a:latin typeface="Century Gothic"/>
                <a:cs typeface="Century Gothic"/>
              </a:rPr>
              <a:t>“</a:t>
            </a:r>
            <a:r>
              <a:rPr lang="en-US" sz="1600" i="1" kern="0" dirty="0" err="1">
                <a:solidFill>
                  <a:schemeClr val="bg1"/>
                </a:solidFill>
                <a:latin typeface="Century Gothic"/>
                <a:cs typeface="Century Gothic"/>
              </a:rPr>
              <a:t>Bizo</a:t>
            </a:r>
            <a:r>
              <a:rPr lang="en-US" sz="1600" i="1" kern="0" dirty="0">
                <a:solidFill>
                  <a:schemeClr val="bg1"/>
                </a:solidFill>
                <a:latin typeface="Century Gothic"/>
                <a:cs typeface="Century Gothic"/>
              </a:rPr>
              <a:t> is at the top of our pool of ad networks because with </a:t>
            </a:r>
            <a:r>
              <a:rPr lang="en-US" sz="1600" i="1" kern="0" dirty="0" err="1">
                <a:solidFill>
                  <a:schemeClr val="bg1"/>
                </a:solidFill>
                <a:latin typeface="Century Gothic"/>
                <a:cs typeface="Century Gothic"/>
              </a:rPr>
              <a:t>Bizo</a:t>
            </a:r>
            <a:r>
              <a:rPr lang="en-US" sz="1600" i="1" kern="0" dirty="0">
                <a:solidFill>
                  <a:schemeClr val="bg1"/>
                </a:solidFill>
                <a:latin typeface="Century Gothic"/>
                <a:cs typeface="Century Gothic"/>
              </a:rPr>
              <a:t> we are able to sell our secondary ad inventory at CPMs 2 times higher than with traditional ad networks.  We also found that </a:t>
            </a:r>
            <a:r>
              <a:rPr lang="en-US" sz="1600" i="1" kern="0" dirty="0" err="1">
                <a:solidFill>
                  <a:schemeClr val="bg1"/>
                </a:solidFill>
                <a:latin typeface="Century Gothic"/>
                <a:cs typeface="Century Gothic"/>
              </a:rPr>
              <a:t>Bizo</a:t>
            </a:r>
            <a:r>
              <a:rPr lang="en-US" sz="1600" i="1" kern="0" dirty="0">
                <a:solidFill>
                  <a:schemeClr val="bg1"/>
                </a:solidFill>
                <a:latin typeface="Century Gothic"/>
                <a:cs typeface="Century Gothic"/>
              </a:rPr>
              <a:t> was a better fit for our network due to their business focused audience.” </a:t>
            </a:r>
          </a:p>
          <a:p>
            <a:pPr lvl="0" defTabSz="914400"/>
            <a:endParaRPr lang="en-US" sz="1600" i="1" kern="0" dirty="0" smtClean="0">
              <a:solidFill>
                <a:schemeClr val="bg1"/>
              </a:solidFill>
              <a:latin typeface="Century Gothic"/>
              <a:cs typeface="Century Gothic"/>
            </a:endParaRPr>
          </a:p>
          <a:p>
            <a:pPr lvl="0" defTabSz="914400"/>
            <a:r>
              <a:rPr lang="en-US" sz="1600" i="1" kern="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lang="en-US" sz="1600" i="1" kern="0" dirty="0" smtClean="0">
                <a:solidFill>
                  <a:schemeClr val="bg1"/>
                </a:solidFill>
                <a:latin typeface="Century Gothic"/>
                <a:cs typeface="Century Gothic"/>
              </a:rPr>
              <a:t>                </a:t>
            </a:r>
            <a:r>
              <a:rPr lang="en-US" sz="1600" i="1" kern="0" dirty="0" smtClean="0">
                <a:solidFill>
                  <a:schemeClr val="bg1"/>
                </a:solidFill>
                <a:latin typeface="Cambria"/>
                <a:cs typeface="Cambria"/>
              </a:rPr>
              <a:t>- Brian </a:t>
            </a:r>
            <a:r>
              <a:rPr lang="en-US" sz="1600" i="1" kern="0" dirty="0" err="1">
                <a:solidFill>
                  <a:schemeClr val="bg1"/>
                </a:solidFill>
                <a:latin typeface="Cambria"/>
                <a:cs typeface="Cambria"/>
              </a:rPr>
              <a:t>DeWeese</a:t>
            </a:r>
            <a:r>
              <a:rPr lang="en-US" sz="1600" i="1" kern="0" dirty="0">
                <a:solidFill>
                  <a:schemeClr val="bg1"/>
                </a:solidFill>
                <a:latin typeface="Cambria"/>
                <a:cs typeface="Cambria"/>
              </a:rPr>
              <a:t>  </a:t>
            </a:r>
            <a:r>
              <a:rPr lang="en-US" sz="1600" i="1" kern="0" dirty="0" smtClean="0">
                <a:solidFill>
                  <a:schemeClr val="bg1"/>
                </a:solidFill>
                <a:latin typeface="Cambria"/>
                <a:cs typeface="Cambria"/>
              </a:rPr>
              <a:t>,VP</a:t>
            </a:r>
            <a:r>
              <a:rPr lang="en-US" sz="1600" i="1" kern="0" dirty="0">
                <a:solidFill>
                  <a:schemeClr val="bg1"/>
                </a:solidFill>
                <a:latin typeface="Cambria"/>
                <a:cs typeface="Cambria"/>
              </a:rPr>
              <a:t>, Publishing &amp; Advertising Solutions</a:t>
            </a:r>
          </a:p>
        </p:txBody>
      </p:sp>
      <p:sp>
        <p:nvSpPr>
          <p:cNvPr id="11" name="Pentagon 10"/>
          <p:cNvSpPr/>
          <p:nvPr/>
        </p:nvSpPr>
        <p:spPr>
          <a:xfrm rot="5400000">
            <a:off x="5471583" y="-1120320"/>
            <a:ext cx="967618" cy="3208259"/>
          </a:xfrm>
          <a:prstGeom prst="homePlate">
            <a:avLst>
              <a:gd name="adj" fmla="val 18461"/>
            </a:avLst>
          </a:prstGeom>
          <a:solidFill>
            <a:schemeClr val="bg1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3-01-30 at 10.47.05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r="6573"/>
          <a:stretch/>
        </p:blipFill>
        <p:spPr>
          <a:xfrm>
            <a:off x="5135638" y="157239"/>
            <a:ext cx="1649790" cy="632131"/>
          </a:xfrm>
          <a:prstGeom prst="rect">
            <a:avLst/>
          </a:prstGeom>
        </p:spPr>
      </p:pic>
      <p:sp>
        <p:nvSpPr>
          <p:cNvPr id="14" name="Pentagon 13"/>
          <p:cNvSpPr/>
          <p:nvPr/>
        </p:nvSpPr>
        <p:spPr>
          <a:xfrm rot="16200000">
            <a:off x="5471585" y="4322537"/>
            <a:ext cx="967618" cy="3208259"/>
          </a:xfrm>
          <a:prstGeom prst="homePlate">
            <a:avLst>
              <a:gd name="adj" fmla="val 18461"/>
            </a:avLst>
          </a:prstGeom>
          <a:solidFill>
            <a:schemeClr val="bg1"/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3-03-08 at 11.04.05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" r="7985"/>
          <a:stretch/>
        </p:blipFill>
        <p:spPr>
          <a:xfrm>
            <a:off x="4815115" y="5590419"/>
            <a:ext cx="2237619" cy="7817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69810" y="3126621"/>
            <a:ext cx="6374190" cy="4031"/>
          </a:xfrm>
          <a:prstGeom prst="line">
            <a:avLst/>
          </a:prstGeom>
          <a:ln w="19050" cmpd="sng">
            <a:solidFill>
              <a:schemeClr val="tx2">
                <a:lumMod val="7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7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28608" y="3489553"/>
            <a:ext cx="6417108" cy="276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97CF"/>
                </a:solidFill>
                <a:latin typeface="Century Gothic"/>
                <a:cs typeface="Century Gothic"/>
              </a:rPr>
              <a:t>Complete and return the </a:t>
            </a:r>
            <a:r>
              <a:rPr lang="en-US" sz="2400" dirty="0" err="1">
                <a:solidFill>
                  <a:srgbClr val="1D97CF"/>
                </a:solidFill>
                <a:latin typeface="Century Gothic"/>
                <a:cs typeface="Century Gothic"/>
              </a:rPr>
              <a:t>Bizo</a:t>
            </a:r>
            <a:r>
              <a:rPr lang="en-US" sz="2400" dirty="0">
                <a:solidFill>
                  <a:srgbClr val="1D97CF"/>
                </a:solidFill>
                <a:latin typeface="Century Gothic"/>
                <a:cs typeface="Century Gothic"/>
              </a:rPr>
              <a:t> membership agreement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en-US" sz="2400" dirty="0">
              <a:solidFill>
                <a:srgbClr val="1D97CF"/>
              </a:solidFill>
              <a:latin typeface="Century Gothic"/>
              <a:cs typeface="Century Gothic"/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97CF"/>
                </a:solidFill>
                <a:latin typeface="Century Gothic"/>
                <a:cs typeface="Century Gothic"/>
              </a:rPr>
              <a:t>Receive your Partner ID from our support team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en-US" sz="2400" dirty="0">
              <a:solidFill>
                <a:srgbClr val="1D97CF"/>
              </a:solidFill>
              <a:latin typeface="Century Gothic"/>
              <a:cs typeface="Century Gothic"/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1D97CF"/>
                </a:solidFill>
                <a:latin typeface="Century Gothic"/>
                <a:cs typeface="Century Gothic"/>
              </a:rPr>
              <a:t>Install </a:t>
            </a:r>
            <a:r>
              <a:rPr lang="en-US" sz="2400" dirty="0" err="1">
                <a:solidFill>
                  <a:srgbClr val="1D97CF"/>
                </a:solidFill>
                <a:latin typeface="Century Gothic"/>
                <a:cs typeface="Century Gothic"/>
              </a:rPr>
              <a:t>Bizo</a:t>
            </a:r>
            <a:r>
              <a:rPr lang="en-US" sz="2400" dirty="0">
                <a:solidFill>
                  <a:srgbClr val="1D97CF"/>
                </a:solidFill>
                <a:latin typeface="Century Gothic"/>
                <a:cs typeface="Century Gothic"/>
              </a:rPr>
              <a:t> Tags on your Sites (takes only minutes!)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en-US" sz="24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10530" y="922047"/>
            <a:ext cx="3703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3A721"/>
                </a:solidFill>
                <a:latin typeface="Century Gothic"/>
                <a:cs typeface="Century Gothic"/>
              </a:rPr>
              <a:t>Becoming an active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7332"/>
          <a:stretch/>
        </p:blipFill>
        <p:spPr>
          <a:xfrm>
            <a:off x="1912974" y="1459228"/>
            <a:ext cx="2297571" cy="9598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42130" y="1762466"/>
            <a:ext cx="5091264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 smtClean="0">
                <a:solidFill>
                  <a:srgbClr val="1D97CF"/>
                </a:solidFill>
                <a:latin typeface="Century Gothic"/>
                <a:cs typeface="Century Gothic"/>
              </a:rPr>
              <a:t>PARTNER</a:t>
            </a:r>
            <a:endParaRPr lang="en-US" sz="4400" b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95791" y="1768187"/>
            <a:ext cx="428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1D97CF"/>
                </a:solidFill>
                <a:latin typeface="Century Gothic"/>
                <a:cs typeface="Century Gothic"/>
              </a:rPr>
              <a:t>is</a:t>
            </a:r>
            <a:endParaRPr lang="en-US" sz="5500" b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4207" y="2068490"/>
            <a:ext cx="2585225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800" b="1" dirty="0" smtClean="0">
                <a:solidFill>
                  <a:srgbClr val="F3A721"/>
                </a:solidFill>
                <a:latin typeface="Century Gothic"/>
                <a:cs typeface="Century Gothic"/>
              </a:rPr>
              <a:t>EASY</a:t>
            </a:r>
            <a:endParaRPr lang="en-US" sz="7800" b="1" dirty="0">
              <a:solidFill>
                <a:srgbClr val="F3A72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8627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1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19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4844" y="1079017"/>
            <a:ext cx="6990180" cy="120032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THANK</a:t>
            </a:r>
            <a:endParaRPr lang="en-US" sz="4800" b="1" dirty="0">
              <a:solidFill>
                <a:srgbClr val="FFFFFF"/>
              </a:solidFill>
              <a:effectLst>
                <a:outerShdw dist="38100" dir="2700000" algn="tl" rotWithShape="0">
                  <a:srgbClr val="000000">
                    <a:alpha val="43000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986" y="1791428"/>
            <a:ext cx="6990180" cy="255453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16000" b="1" dirty="0" smtClean="0">
                <a:solidFill>
                  <a:srgbClr val="F3A721"/>
                </a:solidFill>
                <a:effectLst>
                  <a:outerShdw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YOU</a:t>
            </a:r>
            <a:endParaRPr lang="en-US" sz="16000" b="1" dirty="0">
              <a:solidFill>
                <a:srgbClr val="F3A721"/>
              </a:solidFill>
              <a:effectLst>
                <a:outerShdw dist="38100" dir="2700000" algn="tl" rotWithShape="0">
                  <a:srgbClr val="000000">
                    <a:alpha val="43000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9446" y="635913"/>
            <a:ext cx="1386010" cy="393953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5000" b="1" dirty="0" smtClean="0">
                <a:solidFill>
                  <a:srgbClr val="F3A721"/>
                </a:solidFill>
                <a:effectLst>
                  <a:outerShdw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!</a:t>
            </a:r>
            <a:endParaRPr lang="en-US" sz="25000" b="1" dirty="0">
              <a:solidFill>
                <a:srgbClr val="F3A721"/>
              </a:solidFill>
              <a:effectLst>
                <a:outerShdw dist="38100" dir="2700000" algn="tl" rotWithShape="0">
                  <a:srgbClr val="000000">
                    <a:alpha val="43000"/>
                  </a:srgb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206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1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19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4416" y="982251"/>
            <a:ext cx="6990180" cy="132343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FFFF"/>
                </a:solidFill>
                <a:effectLst>
                  <a:outerShdw dist="38100" dir="2700000" algn="tl" rotWithShape="0">
                    <a:srgbClr val="000000">
                      <a:alpha val="43000"/>
                    </a:srgbClr>
                  </a:outerShdw>
                </a:effectLst>
                <a:latin typeface="Century Gothic"/>
                <a:cs typeface="Century Gothic"/>
              </a:rPr>
              <a:t>CONTACT</a:t>
            </a:r>
            <a:endParaRPr lang="en-US" sz="5400" b="1" dirty="0">
              <a:solidFill>
                <a:srgbClr val="FFFFFF"/>
              </a:solidFill>
              <a:effectLst>
                <a:outerShdw dist="38100" dir="2700000" algn="tl" rotWithShape="0">
                  <a:srgbClr val="000000">
                    <a:alpha val="43000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5083" y="3202884"/>
            <a:ext cx="2553835" cy="120032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Contact Information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/>
                <a:cs typeface="Century Gothic"/>
              </a:rPr>
              <a:t>555-555-5555</a:t>
            </a:r>
            <a:endParaRPr lang="en-US" sz="24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301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0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 Pattern ful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5"/>
          <a:stretch/>
        </p:blipFill>
        <p:spPr>
          <a:xfrm>
            <a:off x="0" y="0"/>
            <a:ext cx="9144000" cy="6425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9517" y="3002170"/>
            <a:ext cx="5330338" cy="92332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dirty="0" err="1">
                <a:solidFill>
                  <a:srgbClr val="1D97CF"/>
                </a:solidFill>
                <a:latin typeface="Century Gothic"/>
                <a:cs typeface="Century Gothic"/>
              </a:rPr>
              <a:t>Bizo</a:t>
            </a:r>
            <a:r>
              <a:rPr lang="en-US" dirty="0">
                <a:solidFill>
                  <a:srgbClr val="1D97CF"/>
                </a:solidFill>
                <a:latin typeface="Century Gothic"/>
                <a:cs typeface="Century Gothic"/>
              </a:rPr>
              <a:t> enables advertisers to deliver targeted online campaigns to </a:t>
            </a:r>
            <a:r>
              <a:rPr lang="en-US" b="1" dirty="0">
                <a:solidFill>
                  <a:srgbClr val="1D97CF"/>
                </a:solidFill>
                <a:latin typeface="Century Gothic"/>
                <a:cs typeface="Century Gothic"/>
              </a:rPr>
              <a:t>120 million </a:t>
            </a:r>
            <a:r>
              <a:rPr lang="en-US" dirty="0">
                <a:solidFill>
                  <a:srgbClr val="1D97CF"/>
                </a:solidFill>
                <a:latin typeface="Century Gothic"/>
                <a:cs typeface="Century Gothic"/>
              </a:rPr>
              <a:t>business professionals across a network of </a:t>
            </a:r>
            <a:r>
              <a:rPr lang="en-US" b="1" dirty="0">
                <a:solidFill>
                  <a:srgbClr val="1D97CF"/>
                </a:solidFill>
                <a:latin typeface="Century Gothic"/>
                <a:cs typeface="Century Gothic"/>
              </a:rPr>
              <a:t>4,200+</a:t>
            </a:r>
            <a:r>
              <a:rPr lang="en-US" dirty="0">
                <a:solidFill>
                  <a:srgbClr val="1D97CF"/>
                </a:solidFill>
                <a:latin typeface="Century Gothic"/>
                <a:cs typeface="Century Gothic"/>
              </a:rPr>
              <a:t> </a:t>
            </a:r>
            <a:r>
              <a:rPr lang="en-US" dirty="0" smtClean="0">
                <a:solidFill>
                  <a:srgbClr val="1D97CF"/>
                </a:solidFill>
                <a:latin typeface="Century Gothic"/>
                <a:cs typeface="Century Gothic"/>
              </a:rPr>
              <a:t>sites</a:t>
            </a:r>
            <a:endParaRPr lang="en-US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89517" y="4499581"/>
            <a:ext cx="5330338" cy="1477319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dirty="0">
                <a:solidFill>
                  <a:srgbClr val="1D97CF"/>
                </a:solidFill>
                <a:latin typeface="Century Gothic"/>
                <a:cs typeface="Century Gothic"/>
              </a:rPr>
              <a:t>And, we enable advertisers to target those </a:t>
            </a:r>
            <a:r>
              <a:rPr lang="en-US" dirty="0" smtClean="0">
                <a:solidFill>
                  <a:srgbClr val="1D97CF"/>
                </a:solidFill>
                <a:latin typeface="Century Gothic"/>
                <a:cs typeface="Century Gothic"/>
              </a:rPr>
              <a:t>campaigns based </a:t>
            </a:r>
            <a:r>
              <a:rPr lang="en-US" dirty="0">
                <a:solidFill>
                  <a:srgbClr val="1D97CF"/>
                </a:solidFill>
                <a:latin typeface="Century Gothic"/>
                <a:cs typeface="Century Gothic"/>
              </a:rPr>
              <a:t>on what we call </a:t>
            </a:r>
            <a:r>
              <a:rPr lang="en-US" b="1" dirty="0">
                <a:solidFill>
                  <a:srgbClr val="1D97CF"/>
                </a:solidFill>
                <a:latin typeface="Century Gothic"/>
                <a:cs typeface="Century Gothic"/>
              </a:rPr>
              <a:t>‘</a:t>
            </a:r>
            <a:r>
              <a:rPr lang="en-US" b="1" dirty="0" err="1">
                <a:solidFill>
                  <a:srgbClr val="1D97CF"/>
                </a:solidFill>
                <a:latin typeface="Century Gothic"/>
                <a:cs typeface="Century Gothic"/>
              </a:rPr>
              <a:t>bizographics</a:t>
            </a:r>
            <a:r>
              <a:rPr lang="en-US" b="1" dirty="0">
                <a:solidFill>
                  <a:srgbClr val="1D97CF"/>
                </a:solidFill>
                <a:latin typeface="Century Gothic"/>
                <a:cs typeface="Century Gothic"/>
              </a:rPr>
              <a:t>’ </a:t>
            </a:r>
            <a:r>
              <a:rPr lang="en-US" dirty="0">
                <a:solidFill>
                  <a:srgbClr val="1D97CF"/>
                </a:solidFill>
                <a:latin typeface="Century Gothic"/>
                <a:cs typeface="Century Gothic"/>
              </a:rPr>
              <a:t>– or business demographics – such as industry, company size, job function, title hierarchy, etc.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431" y="2905377"/>
            <a:ext cx="1148141" cy="1148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495" y="4684063"/>
            <a:ext cx="1154077" cy="9192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596186"/>
            <a:ext cx="4303721" cy="1591641"/>
            <a:chOff x="0" y="1927243"/>
            <a:chExt cx="3005016" cy="1111342"/>
          </a:xfrm>
        </p:grpSpPr>
        <p:sp>
          <p:nvSpPr>
            <p:cNvPr id="16" name="Freeform 15"/>
            <p:cNvSpPr/>
            <p:nvPr/>
          </p:nvSpPr>
          <p:spPr>
            <a:xfrm>
              <a:off x="2404003" y="1938584"/>
              <a:ext cx="498944" cy="1100001"/>
            </a:xfrm>
            <a:custGeom>
              <a:avLst/>
              <a:gdLst>
                <a:gd name="connsiteX0" fmla="*/ 0 w 498944"/>
                <a:gd name="connsiteY0" fmla="*/ 646392 h 1100001"/>
                <a:gd name="connsiteX1" fmla="*/ 498944 w 498944"/>
                <a:gd name="connsiteY1" fmla="*/ 0 h 1100001"/>
                <a:gd name="connsiteX2" fmla="*/ 498944 w 498944"/>
                <a:gd name="connsiteY2" fmla="*/ 555671 h 1100001"/>
                <a:gd name="connsiteX3" fmla="*/ 0 w 498944"/>
                <a:gd name="connsiteY3" fmla="*/ 1100001 h 1100001"/>
                <a:gd name="connsiteX4" fmla="*/ 0 w 498944"/>
                <a:gd name="connsiteY4" fmla="*/ 646392 h 110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8944" h="1100001">
                  <a:moveTo>
                    <a:pt x="0" y="646392"/>
                  </a:moveTo>
                  <a:lnTo>
                    <a:pt x="498944" y="0"/>
                  </a:lnTo>
                  <a:lnTo>
                    <a:pt x="498944" y="555671"/>
                  </a:lnTo>
                  <a:lnTo>
                    <a:pt x="0" y="1100001"/>
                  </a:lnTo>
                  <a:lnTo>
                    <a:pt x="0" y="646392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0" y="1927243"/>
              <a:ext cx="3005016" cy="1111342"/>
              <a:chOff x="0" y="3935057"/>
              <a:chExt cx="3005016" cy="111134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396727" y="4604129"/>
                <a:ext cx="608289" cy="442270"/>
              </a:xfrm>
              <a:prstGeom prst="rect">
                <a:avLst/>
              </a:prstGeom>
              <a:solidFill>
                <a:srgbClr val="1D97C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0" y="3935057"/>
                <a:ext cx="2925637" cy="567011"/>
              </a:xfrm>
              <a:prstGeom prst="rect">
                <a:avLst/>
              </a:prstGeom>
              <a:solidFill>
                <a:srgbClr val="1D97C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4785" y="2055463"/>
              <a:ext cx="2886017" cy="350999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b="1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BIZO IN A NUTSHELL</a:t>
              </a:r>
              <a:endParaRPr lang="en-US" sz="3200" b="1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21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_blank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31643"/>
          </a:xfrm>
          <a:prstGeom prst="rect">
            <a:avLst/>
          </a:prstGeom>
        </p:spPr>
      </p:pic>
      <p:sp>
        <p:nvSpPr>
          <p:cNvPr id="25" name="Freeform 24"/>
          <p:cNvSpPr/>
          <p:nvPr/>
        </p:nvSpPr>
        <p:spPr>
          <a:xfrm>
            <a:off x="2404003" y="668584"/>
            <a:ext cx="498944" cy="1100001"/>
          </a:xfrm>
          <a:custGeom>
            <a:avLst/>
            <a:gdLst>
              <a:gd name="connsiteX0" fmla="*/ 0 w 498944"/>
              <a:gd name="connsiteY0" fmla="*/ 646392 h 1100001"/>
              <a:gd name="connsiteX1" fmla="*/ 498944 w 498944"/>
              <a:gd name="connsiteY1" fmla="*/ 0 h 1100001"/>
              <a:gd name="connsiteX2" fmla="*/ 498944 w 498944"/>
              <a:gd name="connsiteY2" fmla="*/ 555671 h 1100001"/>
              <a:gd name="connsiteX3" fmla="*/ 0 w 498944"/>
              <a:gd name="connsiteY3" fmla="*/ 1100001 h 1100001"/>
              <a:gd name="connsiteX4" fmla="*/ 0 w 498944"/>
              <a:gd name="connsiteY4" fmla="*/ 646392 h 11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944" h="1100001">
                <a:moveTo>
                  <a:pt x="0" y="646392"/>
                </a:moveTo>
                <a:lnTo>
                  <a:pt x="498944" y="0"/>
                </a:lnTo>
                <a:lnTo>
                  <a:pt x="498944" y="555671"/>
                </a:lnTo>
                <a:lnTo>
                  <a:pt x="0" y="1100001"/>
                </a:lnTo>
                <a:lnTo>
                  <a:pt x="0" y="646392"/>
                </a:lnTo>
                <a:close/>
              </a:path>
            </a:pathLst>
          </a:custGeom>
          <a:solidFill>
            <a:srgbClr val="1737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0" y="657243"/>
            <a:ext cx="3029304" cy="1111342"/>
            <a:chOff x="0" y="3935057"/>
            <a:chExt cx="3029304" cy="1111342"/>
          </a:xfrm>
        </p:grpSpPr>
        <p:sp>
          <p:nvSpPr>
            <p:cNvPr id="20" name="Rectangle 19"/>
            <p:cNvSpPr/>
            <p:nvPr/>
          </p:nvSpPr>
          <p:spPr>
            <a:xfrm>
              <a:off x="2396727" y="4604129"/>
              <a:ext cx="608289" cy="442270"/>
            </a:xfrm>
            <a:prstGeom prst="rect">
              <a:avLst/>
            </a:prstGeom>
            <a:solidFill>
              <a:srgbClr val="1D97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0" y="3935057"/>
              <a:ext cx="2925637" cy="567011"/>
            </a:xfrm>
            <a:prstGeom prst="rect">
              <a:avLst/>
            </a:prstGeom>
            <a:solidFill>
              <a:srgbClr val="1D97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2544" y="3975237"/>
              <a:ext cx="2866760" cy="494486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i="1" dirty="0" err="1">
                  <a:solidFill>
                    <a:schemeClr val="bg1"/>
                  </a:solidFill>
                  <a:latin typeface="Century Gothic"/>
                  <a:cs typeface="Century Gothic"/>
                </a:rPr>
                <a:t>Bizo’s</a:t>
              </a:r>
              <a:r>
                <a:rPr lang="en-US" sz="1600" i="1" dirty="0">
                  <a:solidFill>
                    <a:schemeClr val="bg1"/>
                  </a:solidFill>
                  <a:latin typeface="Century Gothic"/>
                  <a:cs typeface="Century Gothic"/>
                </a:rPr>
                <a:t> platform transforms this data into </a:t>
              </a:r>
              <a:r>
                <a:rPr lang="en-US" sz="1600" i="1" dirty="0" err="1">
                  <a:solidFill>
                    <a:schemeClr val="bg1"/>
                  </a:solidFill>
                  <a:latin typeface="Century Gothic"/>
                  <a:cs typeface="Century Gothic"/>
                </a:rPr>
                <a:t>Bizographics</a:t>
              </a:r>
              <a:endParaRPr lang="en-US" sz="1600" i="1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865914" y="339361"/>
            <a:ext cx="3105150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1D97CF"/>
                </a:solidFill>
                <a:latin typeface="Century Gothic"/>
                <a:cs typeface="Century Gothic"/>
              </a:rPr>
              <a:t>The </a:t>
            </a:r>
            <a:r>
              <a:rPr lang="en-US" sz="4400" dirty="0" err="1" smtClean="0">
                <a:solidFill>
                  <a:srgbClr val="1D97CF"/>
                </a:solidFill>
                <a:latin typeface="Century Gothic"/>
                <a:cs typeface="Century Gothic"/>
              </a:rPr>
              <a:t>Bizo</a:t>
            </a:r>
            <a:endParaRPr lang="en-US" sz="44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65914" y="835358"/>
            <a:ext cx="6019800" cy="78482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 smtClean="0">
                <a:solidFill>
                  <a:srgbClr val="1D97CF"/>
                </a:solidFill>
                <a:latin typeface="Century Gothic"/>
                <a:cs typeface="Century Gothic"/>
              </a:rPr>
              <a:t>ECOSYSTEM</a:t>
            </a:r>
            <a:endParaRPr lang="en-US" sz="5400" b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422945" y="2628487"/>
            <a:ext cx="6291783" cy="2222684"/>
            <a:chOff x="1882380" y="3073200"/>
            <a:chExt cx="6373136" cy="2556275"/>
          </a:xfrm>
        </p:grpSpPr>
        <p:sp>
          <p:nvSpPr>
            <p:cNvPr id="62" name="Rectangle 61"/>
            <p:cNvSpPr/>
            <p:nvPr/>
          </p:nvSpPr>
          <p:spPr>
            <a:xfrm>
              <a:off x="1882380" y="3073200"/>
              <a:ext cx="3163759" cy="14402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091757" y="3073200"/>
              <a:ext cx="3163759" cy="1440209"/>
            </a:xfrm>
            <a:prstGeom prst="rect">
              <a:avLst/>
            </a:prstGeom>
            <a:solidFill>
              <a:srgbClr val="1D97C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82380" y="4557478"/>
              <a:ext cx="6372876" cy="1071997"/>
            </a:xfrm>
            <a:prstGeom prst="rect">
              <a:avLst/>
            </a:prstGeom>
            <a:solidFill>
              <a:srgbClr val="F3A7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1994600" y="2911633"/>
            <a:ext cx="2009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mbria"/>
                <a:cs typeface="Cambria"/>
              </a:rPr>
              <a:t>Bizo</a:t>
            </a:r>
            <a:r>
              <a:rPr lang="en-US" sz="1600" b="1" dirty="0" smtClean="0">
                <a:solidFill>
                  <a:schemeClr val="bg1"/>
                </a:solidFill>
                <a:latin typeface="Cambria"/>
                <a:cs typeface="Cambria"/>
              </a:rPr>
              <a:t> Data Solutions</a:t>
            </a:r>
            <a:endParaRPr lang="en-US" sz="1600" b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19415" y="2911633"/>
            <a:ext cx="2667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mbria"/>
                <a:cs typeface="Cambria"/>
              </a:rPr>
              <a:t>Bizo</a:t>
            </a:r>
            <a:r>
              <a:rPr lang="en-US" sz="1600" b="1" dirty="0" smtClean="0">
                <a:solidFill>
                  <a:schemeClr val="bg1"/>
                </a:solidFill>
                <a:latin typeface="Cambria"/>
                <a:cs typeface="Cambria"/>
              </a:rPr>
              <a:t> Advertising Solutions</a:t>
            </a:r>
            <a:endParaRPr lang="en-US" sz="1600" b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72763" y="4085517"/>
            <a:ext cx="200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Cambria"/>
                <a:cs typeface="Cambria"/>
              </a:rPr>
              <a:t>Bizo</a:t>
            </a:r>
            <a:r>
              <a:rPr lang="en-US" sz="1600" b="1" dirty="0" smtClean="0">
                <a:solidFill>
                  <a:schemeClr val="bg1"/>
                </a:solidFill>
                <a:latin typeface="Cambria"/>
                <a:cs typeface="Cambria"/>
              </a:rPr>
              <a:t> Audience Data</a:t>
            </a:r>
            <a:endParaRPr lang="en-US" sz="1600" b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39742" y="3247317"/>
            <a:ext cx="2719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ambria"/>
                <a:cs typeface="Cambria"/>
              </a:rPr>
              <a:t>(Business Data Management Platform)</a:t>
            </a:r>
            <a:endParaRPr lang="en-US" sz="1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17324" y="3247317"/>
            <a:ext cx="1857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ambria"/>
                <a:cs typeface="Cambria"/>
              </a:rPr>
              <a:t>(B2B Targeting Platform)</a:t>
            </a:r>
            <a:endParaRPr lang="en-US" sz="1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94666" y="4364457"/>
            <a:ext cx="2573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ambria"/>
                <a:cs typeface="Cambria"/>
              </a:rPr>
              <a:t>(120 million business professionals)</a:t>
            </a:r>
            <a:endParaRPr lang="en-US" sz="120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794718" y="2183697"/>
            <a:ext cx="5556423" cy="45139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rgbClr val="F3A721"/>
                </a:solidFill>
                <a:latin typeface="Century Gothic"/>
                <a:cs typeface="Century Gothic"/>
              </a:rPr>
              <a:t>BIZO MARKETING PLATFORM</a:t>
            </a:r>
            <a:endParaRPr lang="en-US" sz="2800" b="1" dirty="0">
              <a:solidFill>
                <a:srgbClr val="F3A721"/>
              </a:solidFill>
              <a:latin typeface="Century Gothic"/>
              <a:cs typeface="Century Gothic"/>
            </a:endParaRPr>
          </a:p>
        </p:txBody>
      </p:sp>
      <p:sp>
        <p:nvSpPr>
          <p:cNvPr id="39" name="Down Arrow 38"/>
          <p:cNvSpPr/>
          <p:nvPr/>
        </p:nvSpPr>
        <p:spPr>
          <a:xfrm rot="5400000">
            <a:off x="524739" y="2795487"/>
            <a:ext cx="434837" cy="606958"/>
          </a:xfrm>
          <a:prstGeom prst="downArrow">
            <a:avLst/>
          </a:prstGeom>
          <a:solidFill>
            <a:srgbClr val="F3A7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own Arrow 40"/>
          <p:cNvSpPr/>
          <p:nvPr/>
        </p:nvSpPr>
        <p:spPr>
          <a:xfrm rot="10800000">
            <a:off x="4302650" y="4906419"/>
            <a:ext cx="434837" cy="606958"/>
          </a:xfrm>
          <a:prstGeom prst="downArrow">
            <a:avLst/>
          </a:prstGeom>
          <a:solidFill>
            <a:srgbClr val="F3A7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rot="5400000">
            <a:off x="8175361" y="4306953"/>
            <a:ext cx="434837" cy="606958"/>
          </a:xfrm>
          <a:prstGeom prst="downArrow">
            <a:avLst/>
          </a:prstGeom>
          <a:solidFill>
            <a:srgbClr val="F3A7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96050" y="5596187"/>
            <a:ext cx="2577893" cy="792955"/>
            <a:chOff x="1750693" y="5672682"/>
            <a:chExt cx="2577893" cy="792955"/>
          </a:xfrm>
        </p:grpSpPr>
        <p:sp>
          <p:nvSpPr>
            <p:cNvPr id="40" name="TextBox 39"/>
            <p:cNvSpPr txBox="1"/>
            <p:nvPr/>
          </p:nvSpPr>
          <p:spPr>
            <a:xfrm>
              <a:off x="1764396" y="5911647"/>
              <a:ext cx="2564190" cy="553990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A6A6A6"/>
                  </a:solidFill>
                  <a:latin typeface="Century Gothic"/>
                  <a:cs typeface="Century Gothic"/>
                </a:rPr>
                <a:t>Publishers fuel the marketing platform by passing anonymous user </a:t>
              </a:r>
              <a:r>
                <a:rPr lang="en-US" sz="1000" i="1" dirty="0" smtClean="0">
                  <a:solidFill>
                    <a:srgbClr val="A6A6A6"/>
                  </a:solidFill>
                  <a:latin typeface="Century Gothic"/>
                  <a:cs typeface="Century Gothic"/>
                </a:rPr>
                <a:t>data</a:t>
              </a:r>
            </a:p>
            <a:p>
              <a:pPr algn="ctr"/>
              <a:r>
                <a:rPr lang="en-US" sz="1000" i="1" dirty="0" smtClean="0">
                  <a:solidFill>
                    <a:srgbClr val="A6A6A6"/>
                  </a:solidFill>
                  <a:latin typeface="Century Gothic"/>
                  <a:cs typeface="Century Gothic"/>
                </a:rPr>
                <a:t> </a:t>
              </a:r>
              <a:r>
                <a:rPr lang="en-US" sz="1000" i="1" dirty="0">
                  <a:solidFill>
                    <a:srgbClr val="A6A6A6"/>
                  </a:solidFill>
                  <a:latin typeface="Century Gothic"/>
                  <a:cs typeface="Century Gothic"/>
                </a:rPr>
                <a:t>to </a:t>
              </a:r>
              <a:r>
                <a:rPr lang="en-US" sz="1000" i="1" dirty="0" err="1">
                  <a:solidFill>
                    <a:srgbClr val="A6A6A6"/>
                  </a:solidFill>
                  <a:latin typeface="Century Gothic"/>
                  <a:cs typeface="Century Gothic"/>
                </a:rPr>
                <a:t>Bizo</a:t>
              </a:r>
              <a:endParaRPr lang="en-US" sz="1000" i="1" dirty="0">
                <a:solidFill>
                  <a:srgbClr val="A6A6A6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50693" y="5672682"/>
              <a:ext cx="2564190" cy="276991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DATA PROVIDERS</a:t>
              </a:r>
              <a:endParaRPr lang="en-US" sz="12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571773" y="2694852"/>
            <a:ext cx="1700367" cy="1612979"/>
            <a:chOff x="7617676" y="2801947"/>
            <a:chExt cx="1700367" cy="1612979"/>
          </a:xfrm>
        </p:grpSpPr>
        <p:sp>
          <p:nvSpPr>
            <p:cNvPr id="42" name="TextBox 41"/>
            <p:cNvSpPr txBox="1"/>
            <p:nvPr/>
          </p:nvSpPr>
          <p:spPr>
            <a:xfrm>
              <a:off x="7788987" y="3245383"/>
              <a:ext cx="1355013" cy="1169543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A6A6A6"/>
                  </a:solidFill>
                  <a:latin typeface="Century Gothic"/>
                  <a:cs typeface="Century Gothic"/>
                </a:rPr>
                <a:t>Inventory Providers fuel the marketing platform by providing unsold space on their websites to serve targeted ads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617676" y="2801947"/>
              <a:ext cx="1700367" cy="461657"/>
            </a:xfrm>
            <a:prstGeom prst="rect">
              <a:avLst/>
            </a:prstGeom>
            <a:noFill/>
          </p:spPr>
          <p:txBody>
            <a:bodyPr wrap="square" lIns="91432" tIns="45716" rIns="91432" bIns="45716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>
                      <a:lumMod val="65000"/>
                    </a:schemeClr>
                  </a:solidFill>
                  <a:latin typeface="Century Gothic"/>
                  <a:cs typeface="Century Gothic"/>
                </a:rPr>
                <a:t>INVENTORY PROVIDERS</a:t>
              </a:r>
              <a:endParaRPr lang="en-US" sz="1200" b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40903" y="3429116"/>
            <a:ext cx="1141555" cy="156965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Marketers utilize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Bizographics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  to serve highly targeted ads to audiences </a:t>
            </a:r>
          </a:p>
        </p:txBody>
      </p:sp>
    </p:spTree>
    <p:extLst>
      <p:ext uri="{BB962C8B-B14F-4D97-AF65-F5344CB8AC3E}">
        <p14:creationId xmlns:p14="http://schemas.microsoft.com/office/powerpoint/2010/main" val="172060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5"/>
          <a:stretch/>
        </p:blipFill>
        <p:spPr>
          <a:xfrm>
            <a:off x="0" y="0"/>
            <a:ext cx="9144000" cy="6425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44085" b="14163"/>
          <a:stretch/>
        </p:blipFill>
        <p:spPr>
          <a:xfrm>
            <a:off x="-1" y="-95678"/>
            <a:ext cx="5003383" cy="6535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43366" r="-1" b="14106"/>
          <a:stretch/>
        </p:blipFill>
        <p:spPr>
          <a:xfrm flipH="1">
            <a:off x="4130992" y="-29332"/>
            <a:ext cx="5013007" cy="6468829"/>
          </a:xfrm>
          <a:prstGeom prst="rect">
            <a:avLst/>
          </a:prstGeom>
        </p:spPr>
      </p:pic>
      <p:sp>
        <p:nvSpPr>
          <p:cNvPr id="16" name="16-Point Star 15"/>
          <p:cNvSpPr/>
          <p:nvPr/>
        </p:nvSpPr>
        <p:spPr>
          <a:xfrm>
            <a:off x="3160529" y="115452"/>
            <a:ext cx="2718492" cy="2794000"/>
          </a:xfrm>
          <a:prstGeom prst="star16">
            <a:avLst/>
          </a:prstGeom>
          <a:solidFill>
            <a:srgbClr val="F3A721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3A72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890" y="1117001"/>
            <a:ext cx="1375771" cy="790902"/>
          </a:xfrm>
          <a:prstGeom prst="rect">
            <a:avLst/>
          </a:prstGeom>
        </p:spPr>
      </p:pic>
      <p:pic>
        <p:nvPicPr>
          <p:cNvPr id="4" name="Picture 3" descr="checkeredfl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06" y="1385423"/>
            <a:ext cx="2279984" cy="1933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checkeredflag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30924" y="1385423"/>
            <a:ext cx="2279984" cy="1933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110915" y="4954040"/>
            <a:ext cx="4877424" cy="954099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There are two paths to partnership success with </a:t>
            </a:r>
            <a:r>
              <a:rPr lang="en-US" sz="2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Bizo</a:t>
            </a:r>
            <a:r>
              <a:rPr lang="en-US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!</a:t>
            </a:r>
          </a:p>
        </p:txBody>
      </p:sp>
      <p:sp>
        <p:nvSpPr>
          <p:cNvPr id="11" name="Teardrop 10"/>
          <p:cNvSpPr/>
          <p:nvPr/>
        </p:nvSpPr>
        <p:spPr>
          <a:xfrm rot="8100000">
            <a:off x="1004908" y="2212690"/>
            <a:ext cx="1394813" cy="1394813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/>
          <p:cNvSpPr/>
          <p:nvPr/>
        </p:nvSpPr>
        <p:spPr>
          <a:xfrm rot="8100000">
            <a:off x="6701509" y="2264003"/>
            <a:ext cx="1394813" cy="1394813"/>
          </a:xfrm>
          <a:prstGeom prst="teardrop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70324" y="2498706"/>
            <a:ext cx="146106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mbria"/>
                <a:cs typeface="Cambria"/>
              </a:rPr>
              <a:t>Inventory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mbria"/>
                <a:cs typeface="Cambria"/>
              </a:rPr>
              <a:t>Provider</a:t>
            </a:r>
            <a:endParaRPr lang="en-US" sz="2000" i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66926" y="2550018"/>
            <a:ext cx="146106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mbria"/>
                <a:cs typeface="Cambria"/>
              </a:rPr>
              <a:t>Data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Cambria"/>
                <a:cs typeface="Cambria"/>
              </a:rPr>
              <a:t>Provider</a:t>
            </a:r>
            <a:endParaRPr lang="en-US" sz="2000" i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1696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b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306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8457" y="856879"/>
            <a:ext cx="7141270" cy="110798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66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data provider?</a:t>
            </a:r>
            <a:endParaRPr lang="en-US" sz="66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1989" y="2422858"/>
            <a:ext cx="4115424" cy="52321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800" i="1" dirty="0" smtClean="0">
                <a:solidFill>
                  <a:srgbClr val="F3A721"/>
                </a:solidFill>
                <a:latin typeface="Cambria"/>
                <a:cs typeface="Cambria"/>
              </a:rPr>
              <a:t>Do you have?</a:t>
            </a:r>
            <a:endParaRPr lang="en-US" sz="2800" i="1" dirty="0">
              <a:solidFill>
                <a:srgbClr val="F3A721"/>
              </a:solidFill>
              <a:latin typeface="Cambria"/>
              <a:cs typeface="Cambri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133026" y="133047"/>
            <a:ext cx="6664456" cy="92332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What makes a great</a:t>
            </a:r>
            <a:endParaRPr lang="en-US" sz="54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4722" y="3079447"/>
            <a:ext cx="3897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50,000+ Unique Visitors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A Business Audience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I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ndustry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pecific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B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usiness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C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cs typeface="Century Gothic"/>
              </a:rPr>
              <a:t>ontent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42" y="2356123"/>
            <a:ext cx="3832046" cy="364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4_blank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316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4220"/>
          <a:stretch/>
        </p:blipFill>
        <p:spPr>
          <a:xfrm>
            <a:off x="1069709" y="-1"/>
            <a:ext cx="7004583" cy="2453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2668" y="36285"/>
            <a:ext cx="5442857" cy="153887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4000" b="1" spc="-300" dirty="0">
                <a:solidFill>
                  <a:srgbClr val="1D97CF"/>
                </a:solidFill>
                <a:latin typeface="Century Gothic"/>
                <a:cs typeface="Century Gothic"/>
              </a:rPr>
              <a:t>Incremental </a:t>
            </a:r>
            <a:r>
              <a:rPr lang="en-US" sz="4000" b="1" spc="-300" dirty="0" smtClean="0">
                <a:solidFill>
                  <a:srgbClr val="1D97CF"/>
                </a:solidFill>
                <a:latin typeface="Century Gothic"/>
                <a:cs typeface="Century Gothic"/>
              </a:rPr>
              <a:t>Revenue </a:t>
            </a:r>
            <a:r>
              <a:rPr lang="en-US" sz="5400" b="1" spc="-300" dirty="0" smtClean="0">
                <a:solidFill>
                  <a:srgbClr val="1D97CF"/>
                </a:solidFill>
                <a:latin typeface="Century Gothic"/>
                <a:cs typeface="Century Gothic"/>
              </a:rPr>
              <a:t>Potential</a:t>
            </a:r>
            <a:endParaRPr lang="en-US" sz="4000" b="1" spc="-3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13106" y="3110440"/>
            <a:ext cx="6350324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i="1" dirty="0" err="1">
                <a:solidFill>
                  <a:srgbClr val="7F7F7F"/>
                </a:solidFill>
                <a:latin typeface="Century Gothic"/>
                <a:cs typeface="Century Gothic"/>
              </a:rPr>
              <a:t>Bizo</a:t>
            </a:r>
            <a:r>
              <a:rPr lang="en-US" sz="2000" i="1" dirty="0">
                <a:solidFill>
                  <a:srgbClr val="7F7F7F"/>
                </a:solidFill>
                <a:latin typeface="Century Gothic"/>
                <a:cs typeface="Century Gothic"/>
              </a:rPr>
              <a:t> will use your data to target relevant ads to the users that you tag…..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34572" y="3894665"/>
            <a:ext cx="7474857" cy="0"/>
          </a:xfrm>
          <a:prstGeom prst="line">
            <a:avLst/>
          </a:prstGeom>
          <a:ln w="28575" cmpd="sng">
            <a:solidFill>
              <a:srgbClr val="EF4035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95048" y="5118704"/>
            <a:ext cx="7474857" cy="0"/>
          </a:xfrm>
          <a:prstGeom prst="line">
            <a:avLst/>
          </a:prstGeom>
          <a:ln w="28575" cmpd="sng">
            <a:solidFill>
              <a:srgbClr val="EF4035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13106" y="4268407"/>
            <a:ext cx="6350324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i="1" dirty="0">
                <a:solidFill>
                  <a:srgbClr val="7F7F7F"/>
                </a:solidFill>
                <a:latin typeface="Century Gothic"/>
                <a:cs typeface="Century Gothic"/>
              </a:rPr>
              <a:t>Then we pay you </a:t>
            </a:r>
            <a:r>
              <a:rPr lang="en-US" sz="3200" b="1" i="1" dirty="0">
                <a:solidFill>
                  <a:srgbClr val="F3A721"/>
                </a:solidFill>
                <a:latin typeface="Century Gothic"/>
                <a:cs typeface="Century Gothic"/>
              </a:rPr>
              <a:t>20% </a:t>
            </a:r>
            <a:r>
              <a:rPr lang="en-US" sz="2000" i="1" dirty="0">
                <a:solidFill>
                  <a:srgbClr val="7F7F7F"/>
                </a:solidFill>
                <a:latin typeface="Century Gothic"/>
                <a:cs typeface="Century Gothic"/>
              </a:rPr>
              <a:t>of the gross CPM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13106" y="5378750"/>
            <a:ext cx="6350324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i="1" dirty="0" smtClean="0">
                <a:solidFill>
                  <a:srgbClr val="7F7F7F"/>
                </a:solidFill>
                <a:latin typeface="Century Gothic"/>
                <a:cs typeface="Century Gothic"/>
              </a:rPr>
              <a:t>Your cost to participate </a:t>
            </a:r>
            <a:r>
              <a:rPr lang="en-US" sz="3200" b="1" i="1" dirty="0" smtClean="0">
                <a:solidFill>
                  <a:srgbClr val="F3A721"/>
                </a:solidFill>
                <a:latin typeface="Century Gothic"/>
                <a:cs typeface="Century Gothic"/>
              </a:rPr>
              <a:t>= $0</a:t>
            </a:r>
            <a:endParaRPr lang="en-US" sz="2000" b="1" i="1" dirty="0">
              <a:solidFill>
                <a:srgbClr val="F3A721"/>
              </a:solidFill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09" y="4137779"/>
            <a:ext cx="965200" cy="71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62" y="5291062"/>
            <a:ext cx="748695" cy="7486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772" y="2987521"/>
            <a:ext cx="995503" cy="72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iangle Pattern ful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5"/>
          <a:stretch/>
        </p:blipFill>
        <p:spPr>
          <a:xfrm>
            <a:off x="0" y="0"/>
            <a:ext cx="9144000" cy="6425599"/>
          </a:xfrm>
          <a:prstGeom prst="rect">
            <a:avLst/>
          </a:prstGeom>
        </p:spPr>
      </p:pic>
      <p:sp>
        <p:nvSpPr>
          <p:cNvPr id="22" name="Round Same Side Corner Rectangle 21"/>
          <p:cNvSpPr/>
          <p:nvPr/>
        </p:nvSpPr>
        <p:spPr>
          <a:xfrm>
            <a:off x="5430762" y="2370666"/>
            <a:ext cx="3072191" cy="1596572"/>
          </a:xfrm>
          <a:prstGeom prst="round2SameRect">
            <a:avLst/>
          </a:prstGeom>
          <a:solidFill>
            <a:srgbClr val="1D97CF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10800000">
            <a:off x="5431972" y="3962399"/>
            <a:ext cx="3072191" cy="1596572"/>
          </a:xfrm>
          <a:prstGeom prst="round2SameRect">
            <a:avLst/>
          </a:prstGeom>
          <a:solidFill>
            <a:srgbClr val="F3A721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ntagon 17"/>
          <p:cNvSpPr/>
          <p:nvPr/>
        </p:nvSpPr>
        <p:spPr>
          <a:xfrm>
            <a:off x="3358848" y="3168951"/>
            <a:ext cx="2382762" cy="1572381"/>
          </a:xfrm>
          <a:prstGeom prst="homePlate">
            <a:avLst>
              <a:gd name="adj" fmla="val 18461"/>
            </a:avLst>
          </a:prstGeom>
          <a:solidFill>
            <a:schemeClr val="bg1">
              <a:lumMod val="65000"/>
            </a:schemeClr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/>
          <p:cNvSpPr/>
          <p:nvPr/>
        </p:nvSpPr>
        <p:spPr>
          <a:xfrm>
            <a:off x="1758648" y="3168951"/>
            <a:ext cx="2382762" cy="1572381"/>
          </a:xfrm>
          <a:prstGeom prst="homePlate">
            <a:avLst>
              <a:gd name="adj" fmla="val 18461"/>
            </a:avLst>
          </a:prstGeom>
          <a:solidFill>
            <a:schemeClr val="bg1">
              <a:lumMod val="65000"/>
            </a:schemeClr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entagon 16"/>
          <p:cNvSpPr/>
          <p:nvPr/>
        </p:nvSpPr>
        <p:spPr>
          <a:xfrm>
            <a:off x="459618" y="3168951"/>
            <a:ext cx="1929191" cy="1572381"/>
          </a:xfrm>
          <a:prstGeom prst="homePlate">
            <a:avLst>
              <a:gd name="adj" fmla="val 18461"/>
            </a:avLst>
          </a:prstGeom>
          <a:solidFill>
            <a:schemeClr val="bg1">
              <a:lumMod val="65000"/>
            </a:schemeClr>
          </a:solidFill>
          <a:ln w="381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7368" y="3669907"/>
            <a:ext cx="1827488" cy="54475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You Install </a:t>
            </a:r>
            <a:b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</a:br>
            <a:r>
              <a:rPr lang="en-US" b="1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Bizo</a:t>
            </a: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Tags</a:t>
            </a:r>
            <a:endParaRPr lang="en-US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91229" y="3428003"/>
            <a:ext cx="1827488" cy="98795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chemeClr val="bg1"/>
                </a:solidFill>
                <a:latin typeface="Century Gothic"/>
                <a:cs typeface="Century Gothic"/>
              </a:rPr>
              <a:t>Business Professionals Visit Your Website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69228" y="3367528"/>
            <a:ext cx="1527630" cy="1209554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A </a:t>
            </a:r>
            <a:r>
              <a:rPr lang="en-US" b="1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Bizo</a:t>
            </a: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Cookie is Dropped in Their Browser</a:t>
            </a:r>
            <a:endParaRPr lang="en-US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79141" y="3404809"/>
            <a:ext cx="3035905" cy="40010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MAKE MONEY</a:t>
            </a:r>
            <a:endParaRPr lang="en-US" sz="24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79141" y="4131733"/>
            <a:ext cx="3035905" cy="59502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RECEIVE AUDIENCE ANALYTICS REPORTING</a:t>
            </a:r>
            <a:endParaRPr lang="en-US" sz="20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393" y="4801809"/>
            <a:ext cx="705799" cy="6398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>
            <a:off x="6646333" y="2568422"/>
            <a:ext cx="695477" cy="6954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4744" y="1175709"/>
            <a:ext cx="8520234" cy="65658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 smtClean="0">
                <a:solidFill>
                  <a:srgbClr val="1D97CF"/>
                </a:solidFill>
                <a:latin typeface="Century Gothic"/>
                <a:cs typeface="Century Gothic"/>
              </a:rPr>
              <a:t>How does it</a:t>
            </a:r>
            <a:endParaRPr lang="en-US" sz="4400" b="1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5182" y="1725104"/>
            <a:ext cx="5722142" cy="132343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600" b="1" dirty="0" smtClean="0">
                <a:solidFill>
                  <a:srgbClr val="EF4035"/>
                </a:solidFill>
                <a:latin typeface="Century Gothic"/>
                <a:cs typeface="Century Gothic"/>
              </a:rPr>
              <a:t>WORK?</a:t>
            </a:r>
            <a:endParaRPr lang="en-US" sz="9600" b="1" dirty="0">
              <a:solidFill>
                <a:srgbClr val="EF4035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8367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uebg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4306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11482" y="2202654"/>
            <a:ext cx="3897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lvl="0" defTabSz="914400">
              <a:defRPr/>
            </a:pPr>
            <a:r>
              <a:rPr lang="en-US" sz="2400" kern="0" dirty="0">
                <a:solidFill>
                  <a:schemeClr val="bg1"/>
                </a:solidFill>
                <a:latin typeface="Century Gothic"/>
                <a:cs typeface="Century Gothic"/>
              </a:rPr>
              <a:t>Are you a business site?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/>
              <a:cs typeface="Century Gothic"/>
            </a:endParaRPr>
          </a:p>
          <a:p>
            <a:pPr lvl="0" defTabSz="914400">
              <a:defRPr/>
            </a:pPr>
            <a:r>
              <a:rPr lang="en-US" sz="2400" kern="0" dirty="0">
                <a:solidFill>
                  <a:schemeClr val="bg1"/>
                </a:solidFill>
                <a:latin typeface="Century Gothic"/>
                <a:cs typeface="Century Gothic"/>
              </a:rPr>
              <a:t>Do you often have unsold inventory or remnant ad space?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57" y="2137145"/>
            <a:ext cx="3124200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33026" y="133047"/>
            <a:ext cx="6664456" cy="923322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54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What makes a great</a:t>
            </a:r>
            <a:endParaRPr lang="en-US" sz="54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328" y="856879"/>
            <a:ext cx="7795399" cy="110798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r"/>
            <a:r>
              <a:rPr lang="en-US" sz="66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inventory </a:t>
            </a:r>
            <a:r>
              <a:rPr lang="en-US" sz="6600" b="1" spc="-300" dirty="0" smtClean="0">
                <a:solidFill>
                  <a:schemeClr val="bg1"/>
                </a:solidFill>
                <a:latin typeface="Century Gothic"/>
                <a:cs typeface="Century Gothic"/>
              </a:rPr>
              <a:t>provider?</a:t>
            </a:r>
            <a:endParaRPr lang="en-US" sz="6600" b="1" spc="-3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972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14_blank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4316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4220"/>
          <a:stretch/>
        </p:blipFill>
        <p:spPr>
          <a:xfrm>
            <a:off x="1069709" y="-1"/>
            <a:ext cx="7004583" cy="24537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2668" y="36285"/>
            <a:ext cx="5442857" cy="153887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4000" b="1" spc="-300" dirty="0" smtClean="0">
                <a:solidFill>
                  <a:srgbClr val="1D97CF"/>
                </a:solidFill>
                <a:latin typeface="Century Gothic"/>
                <a:cs typeface="Century Gothic"/>
              </a:rPr>
              <a:t>Incremental Revenue </a:t>
            </a:r>
            <a:r>
              <a:rPr lang="en-US" sz="5400" b="1" spc="-300" dirty="0" smtClean="0">
                <a:solidFill>
                  <a:srgbClr val="1D97CF"/>
                </a:solidFill>
                <a:latin typeface="Century Gothic"/>
                <a:cs typeface="Century Gothic"/>
              </a:rPr>
              <a:t>Potential</a:t>
            </a:r>
            <a:endParaRPr lang="en-US" sz="4000" b="1" spc="-300" dirty="0">
              <a:solidFill>
                <a:srgbClr val="1D97CF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34572" y="3894665"/>
            <a:ext cx="7474857" cy="0"/>
          </a:xfrm>
          <a:prstGeom prst="line">
            <a:avLst/>
          </a:prstGeom>
          <a:ln w="28575" cmpd="sng">
            <a:solidFill>
              <a:srgbClr val="EF4035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95048" y="5118704"/>
            <a:ext cx="7474857" cy="0"/>
          </a:xfrm>
          <a:prstGeom prst="line">
            <a:avLst/>
          </a:prstGeom>
          <a:ln w="28575" cmpd="sng">
            <a:solidFill>
              <a:srgbClr val="EF4035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057989" y="2758953"/>
            <a:ext cx="7143114" cy="3545491"/>
            <a:chOff x="3948587" y="2667158"/>
            <a:chExt cx="4697736" cy="2331725"/>
          </a:xfrm>
        </p:grpSpPr>
        <p:sp>
          <p:nvSpPr>
            <p:cNvPr id="17" name="Rectangle 16"/>
            <p:cNvSpPr/>
            <p:nvPr/>
          </p:nvSpPr>
          <p:spPr>
            <a:xfrm>
              <a:off x="5056032" y="2667158"/>
              <a:ext cx="3378977" cy="775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i="1" dirty="0">
                  <a:solidFill>
                    <a:srgbClr val="7F7F7F"/>
                  </a:solidFill>
                  <a:latin typeface="Century Gothic"/>
                  <a:cs typeface="Century Gothic"/>
                </a:rPr>
                <a:t>Percent of the gross CPM </a:t>
              </a:r>
              <a:r>
                <a:rPr lang="en-US" sz="2000" i="1" dirty="0" err="1">
                  <a:solidFill>
                    <a:srgbClr val="7F7F7F"/>
                  </a:solidFill>
                  <a:latin typeface="Century Gothic"/>
                  <a:cs typeface="Century Gothic"/>
                </a:rPr>
                <a:t>Bizo</a:t>
              </a:r>
              <a:r>
                <a:rPr lang="en-US" sz="2000" i="1" dirty="0">
                  <a:solidFill>
                    <a:srgbClr val="7F7F7F"/>
                  </a:solidFill>
                  <a:latin typeface="Century Gothic"/>
                  <a:cs typeface="Century Gothic"/>
                </a:rPr>
                <a:t> will pay </a:t>
              </a:r>
              <a:r>
                <a:rPr lang="en-US" sz="2000" i="1" dirty="0" smtClean="0">
                  <a:solidFill>
                    <a:srgbClr val="7F7F7F"/>
                  </a:solidFill>
                  <a:latin typeface="Century Gothic"/>
                  <a:cs typeface="Century Gothic"/>
                </a:rPr>
                <a:t>you whenever </a:t>
              </a:r>
              <a:r>
                <a:rPr lang="en-US" sz="2000" i="1" dirty="0">
                  <a:solidFill>
                    <a:srgbClr val="7F7F7F"/>
                  </a:solidFill>
                  <a:latin typeface="Century Gothic"/>
                  <a:cs typeface="Century Gothic"/>
                </a:rPr>
                <a:t>we fill a relevant business ad </a:t>
              </a:r>
              <a:r>
                <a:rPr lang="en-US" sz="2000" i="1" dirty="0" smtClean="0">
                  <a:solidFill>
                    <a:srgbClr val="7F7F7F"/>
                  </a:solidFill>
                  <a:latin typeface="Century Gothic"/>
                  <a:cs typeface="Century Gothic"/>
                </a:rPr>
                <a:t>on </a:t>
              </a:r>
              <a:r>
                <a:rPr lang="en-US" sz="2000" i="1" dirty="0">
                  <a:solidFill>
                    <a:srgbClr val="7F7F7F"/>
                  </a:solidFill>
                  <a:latin typeface="Century Gothic"/>
                  <a:cs typeface="Century Gothic"/>
                </a:rPr>
                <a:t>your site. </a:t>
              </a:r>
            </a:p>
            <a:p>
              <a:pPr>
                <a:lnSpc>
                  <a:spcPct val="80000"/>
                </a:lnSpc>
              </a:pPr>
              <a:endParaRPr lang="en-US" sz="2000" i="1" dirty="0">
                <a:solidFill>
                  <a:srgbClr val="7F7F7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056033" y="3710942"/>
              <a:ext cx="3449200" cy="229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i="1" dirty="0">
                  <a:solidFill>
                    <a:srgbClr val="7F7F7F"/>
                  </a:solidFill>
                  <a:latin typeface="Century Gothic"/>
                  <a:cs typeface="Century Gothic"/>
                </a:rPr>
                <a:t>Range of typical </a:t>
              </a:r>
              <a:r>
                <a:rPr lang="en-US" sz="2000" i="1" dirty="0" err="1">
                  <a:solidFill>
                    <a:srgbClr val="7F7F7F"/>
                  </a:solidFill>
                  <a:latin typeface="Century Gothic"/>
                  <a:cs typeface="Century Gothic"/>
                </a:rPr>
                <a:t>Bizo</a:t>
              </a:r>
              <a:r>
                <a:rPr lang="en-US" sz="2000" i="1" dirty="0">
                  <a:solidFill>
                    <a:srgbClr val="7F7F7F"/>
                  </a:solidFill>
                  <a:latin typeface="Century Gothic"/>
                  <a:cs typeface="Century Gothic"/>
                </a:rPr>
                <a:t> gross CPM.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56033" y="4388273"/>
              <a:ext cx="3590290" cy="610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i="1" dirty="0">
                  <a:solidFill>
                    <a:srgbClr val="7F7F7F"/>
                  </a:solidFill>
                  <a:latin typeface="Century Gothic"/>
                  <a:cs typeface="Century Gothic"/>
                </a:rPr>
                <a:t>Extra percentage </a:t>
              </a:r>
              <a:r>
                <a:rPr lang="en-US" sz="2000" i="1" dirty="0" err="1">
                  <a:solidFill>
                    <a:srgbClr val="7F7F7F"/>
                  </a:solidFill>
                  <a:latin typeface="Century Gothic"/>
                  <a:cs typeface="Century Gothic"/>
                </a:rPr>
                <a:t>Bizo</a:t>
              </a:r>
              <a:r>
                <a:rPr lang="en-US" sz="2000" i="1" dirty="0">
                  <a:solidFill>
                    <a:srgbClr val="7F7F7F"/>
                  </a:solidFill>
                  <a:latin typeface="Century Gothic"/>
                  <a:cs typeface="Century Gothic"/>
                </a:rPr>
                <a:t> will pay of the gross CPM if we fill a relevant ad on your site and you are </a:t>
              </a:r>
              <a:r>
                <a:rPr lang="en-US" sz="2000" b="1" i="1" dirty="0">
                  <a:solidFill>
                    <a:srgbClr val="F3A721"/>
                  </a:solidFill>
                  <a:latin typeface="Century Gothic"/>
                  <a:cs typeface="Century Gothic"/>
                </a:rPr>
                <a:t>also</a:t>
              </a:r>
              <a:r>
                <a:rPr lang="en-US" sz="2000" i="1" dirty="0">
                  <a:solidFill>
                    <a:srgbClr val="7F7F7F"/>
                  </a:solidFill>
                  <a:latin typeface="Century Gothic"/>
                  <a:cs typeface="Century Gothic"/>
                </a:rPr>
                <a:t> the data provider.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55258" y="2768061"/>
              <a:ext cx="1186832" cy="42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1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40%</a:t>
              </a:r>
              <a:endParaRPr lang="en-US" sz="3600" b="1" i="1" dirty="0">
                <a:solidFill>
                  <a:srgbClr val="EF4035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48587" y="3602695"/>
              <a:ext cx="1614131" cy="42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1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$7-$10</a:t>
              </a:r>
              <a:endParaRPr lang="en-US" sz="3600" b="1" i="1" dirty="0">
                <a:solidFill>
                  <a:srgbClr val="EF4035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55258" y="4509813"/>
              <a:ext cx="1186832" cy="42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1" dirty="0" smtClean="0">
                  <a:solidFill>
                    <a:srgbClr val="EF4035"/>
                  </a:solidFill>
                  <a:latin typeface="Century Gothic"/>
                  <a:cs typeface="Century Gothic"/>
                </a:rPr>
                <a:t>20%</a:t>
              </a:r>
              <a:endParaRPr lang="en-US" sz="3600" b="1" i="1" dirty="0">
                <a:solidFill>
                  <a:srgbClr val="EF4035"/>
                </a:solidFill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33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524</Words>
  <Application>Microsoft Macintosh PowerPoint</Application>
  <PresentationFormat>On-screen Show (4:3)</PresentationFormat>
  <Paragraphs>91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Ethos3 Communications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Alexander</dc:creator>
  <cp:lastModifiedBy>Tara DeZao</cp:lastModifiedBy>
  <cp:revision>132</cp:revision>
  <dcterms:created xsi:type="dcterms:W3CDTF">2013-03-20T19:44:30Z</dcterms:created>
  <dcterms:modified xsi:type="dcterms:W3CDTF">2013-04-23T23:33:41Z</dcterms:modified>
</cp:coreProperties>
</file>